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A0C4EF-AE1C-464E-8202-08054200E583}">
          <p14:sldIdLst>
            <p14:sldId id="256"/>
            <p14:sldId id="257"/>
            <p14:sldId id="261"/>
            <p14:sldId id="262"/>
            <p14:sldId id="263"/>
            <p14:sldId id="264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50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04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48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22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82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31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56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68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1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10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69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C8286-F340-4131-9591-4998A83070D6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79C70-3F77-44B7-BF47-D77297AE5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9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7565" y="561702"/>
            <a:ext cx="9144000" cy="1864043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</a:t>
            </a:r>
            <a:b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Боровского района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232" y="2804569"/>
            <a:ext cx="2169887" cy="143755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5799" y="5718220"/>
            <a:ext cx="2442755" cy="66226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8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035040" y="1501179"/>
            <a:ext cx="5915297" cy="524251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420" y="175616"/>
            <a:ext cx="11157857" cy="132556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РАБОТОДАТЕЛЬ ОБЯЗАН ЗНАТЬ!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189616" y="1959179"/>
            <a:ext cx="5462451" cy="4898821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ч. 4 ст. 12 Федерального закона от 25.12.2008 № 273-ФЗ «О противодействии коррупции» работодатель при заключении трудового или гражданско-правового договора на выполнение работ (оказание услуг) стоимостью более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100 000 рублей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гражданином, замещавшим должности государственной или муниципальной службы, перечень которых устанавливается нормативными правовыми актами Российской Федерации*, в течение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2-х лет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его увольнения обязан в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10‑дневный срок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сообщать о заключении такого договора представителю нанимателя (работодателю) государственного или муниципального служащего по последнему месту его службы в порядке, устанавливаемом нормативными правовыми актами Российской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9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Объект 8" descr="E:\для просвещения\128250818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4" y="1201783"/>
            <a:ext cx="3967443" cy="52773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4000620" y="2763262"/>
            <a:ext cx="22337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dirty="0" smtClean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ПОМНИ:</a:t>
            </a:r>
          </a:p>
          <a:p>
            <a:pPr algn="ctr">
              <a:spcAft>
                <a:spcPts val="800"/>
              </a:spcAft>
            </a:pPr>
            <a:r>
              <a:rPr lang="ru-RU" dirty="0" smtClean="0"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«НЕЗНАНИЕ </a:t>
            </a:r>
          </a:p>
          <a:p>
            <a:pPr algn="ctr">
              <a:spcAft>
                <a:spcPts val="800"/>
              </a:spcAft>
            </a:pPr>
            <a:r>
              <a:rPr lang="ru-RU" dirty="0" smtClean="0"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ЗАКОНА НЕ ОСВОБОЖДАЕТ </a:t>
            </a:r>
          </a:p>
          <a:p>
            <a:pPr algn="ctr">
              <a:spcAft>
                <a:spcPts val="800"/>
              </a:spcAft>
            </a:pPr>
            <a:r>
              <a:rPr lang="ru-RU" dirty="0" smtClean="0"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ОТВЕТСТВЕННОСТИ»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041" y="2763262"/>
            <a:ext cx="423925" cy="34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6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1541418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РАВИЛА СООБЩЕНИЯ РАБОТОДАТЕЛЕМ О ЗАКЛЮЧЕНИИ ТРУДОВОГО ИЛИ ГРАЖДАНСКО-ПРАВОВОГО ДОГОВОРА НА ВЫПОЛНЕНИЕ РАБОТ (ОКАЗАНИЕ УСЛУГ) С ГРАЖДАНИНОМ, ЗАМЕЩАВШИМ ДОЛЖНОСТИ ГОСУДАРСТВЕННОЙ ИЛИ МУНИЦИПАЛЬНОЙ СЛУЖБЫ, ПЕРЕЧЕНЬ КОТОРЫХ УСТАНАВЛИВАЕТСЯ НОРМАТИВНЫМИ ПРАВОВЫМИ АКТАМИ РОССИЙСКОЙ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4286" y="1528355"/>
            <a:ext cx="5551714" cy="50292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бланке организации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подписывается ее руководителем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(уполномоченным лицом). Подпись заверяется печатью организации (кадровой службы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направляется представителю нанимателя (работодателю) гражданина по последнему месту его службы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10-дневный срок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 дня заключения договора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сообщении должны содержаться сведения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ФИО гражданина;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дата и место рождения;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должность государственной или муниципальной службы, замещаемая гражданином перед увольнением;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наименование организации;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89914" y="1528354"/>
            <a:ext cx="5460274" cy="50292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с гражданином заключен 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дополнительно указываются: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номер приказа (распоряжения, иного решения) работодателя, согласно которому гражданин принят на работу;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трудового договора и срок, на который он заключен;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должности, которую занимает гражданин по трудовому договору, а также структурное подразделение организации (при наличии);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обязанности, исполняемые по должности, занимаемой гражданином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с гражданином заключен 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гражданско-правовой договор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дополнительно указываются: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номер гражданско-правового договора;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гражданско-правового договора;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гражданско-правового договора;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(услуг) по гражданско-правовому договору.</a:t>
            </a:r>
          </a:p>
          <a:p>
            <a:pPr marL="285750" indent="-285750">
              <a:buFontTx/>
              <a:buChar char="-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0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 ПО СТ. 19.29 КОДЕКСА ОБ АДМИНИСТРАТИВНЫХ ПРАВОНАРУШЕНИЯХ РОССИЙСКОЙ ФЕДЕРАЦИИ «НЕЗАКОННОЕ ПРИВЛЕЧЕНИЕ К ТРУДОВОЙ ДЕЯТЕЛЬНОСТИ ЛИБО К ВЫПОЛНЕНИЮ РАБОТ ИЛИ ОКАЗАНИЮ УСЛУГ ГОСУДАРСТВЕННОГО ИЛИ МУНИЦИПАЛЬНОГО СЛУЖАЩЕГО ЛИБО БЫВШЕГО ГОСУДАРСТВЕННОГО ИЛИ МУНИЦИПАЛЬНОГО СЛУЖАЩЕГО»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445034" cy="5032375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невыполнение указанных требований Федерального закона от 25.12.2008 № 273-ФЗ «О противодействии коррупции» предусмотрена административная ответственность по ст. 19.29 КоАП РФ в виде наложения административного штрафа на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размере до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4 000 рублей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должностных лиц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50 000 рублей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юридических лиц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Невыполнение гражданином, замещавшим должности государственной или муниципальной службы, после увольнения с государственной или муниципальной службы обязанности сообщать работодателю сведения о последнем месте своей службы влечет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трудового или гражданско-правового договора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6" y="1690688"/>
            <a:ext cx="426757" cy="3475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66" y="4276125"/>
            <a:ext cx="423925" cy="343939"/>
          </a:xfrm>
          <a:prstGeom prst="rect">
            <a:avLst/>
          </a:prstGeom>
        </p:spPr>
      </p:pic>
      <p:pic>
        <p:nvPicPr>
          <p:cNvPr id="14" name="Объект 13" descr="E:\для просвещения\Без имени.jpg"/>
          <p:cNvPicPr>
            <a:picLocks noGr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2" y="1591836"/>
            <a:ext cx="4351338" cy="5031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640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8434" y="181847"/>
            <a:ext cx="8255726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ПРОКУРАТУРА </a:t>
            </a:r>
            <a:r>
              <a:rPr lang="ru-RU" sz="2800" dirty="0" smtClean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БОРОВСКОГО </a:t>
            </a:r>
            <a:r>
              <a:rPr lang="ru-RU" sz="2800" dirty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РАЙОНА РАЗЪЯСНЯЕТ</a:t>
            </a:r>
            <a:r>
              <a:rPr lang="ru-RU" dirty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: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012" y="822742"/>
            <a:ext cx="5055325" cy="244851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с бывшим государственным (муниципальным) служащим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договора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обязан направить соответствующее сообщение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 зависимости от размера предусмотренной им заработной платы.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866" y="873397"/>
            <a:ext cx="5138263" cy="23978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12" y="4474804"/>
            <a:ext cx="5055324" cy="22891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866" y="4452600"/>
            <a:ext cx="5138263" cy="229229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8013" y="3321908"/>
            <a:ext cx="112471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обязанность несут организации независимо от их организационно-правовой формы;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обязанность подлежит исполнению в течение двух лет после увольнения гражданина с государственной или муниципальной службы независимо от последнего места работы бывшего государственного (муниципального) служащего и количества заключенных им за этот период трудовых договоров;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18007" y="992542"/>
            <a:ext cx="53559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При заключении 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гражданско-правового договора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работодатель обязан направить соответствующее сообщение, если стоимость выполняемых работ (оказываемых услуг) по такому договору 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превышает 100 000 рублей в месяц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либо если указанный договор заключен на срок 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менее месяца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, но стоимость выполняемых работ (оказываемых услуг) также </a:t>
            </a:r>
            <a:r>
              <a:rPr lang="ru-RU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превышает 100 000 рублей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ru-R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009" y="4649880"/>
            <a:ext cx="51033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5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является нарушением несообщение работодателем в случае перевода бывшего государственного (муниципального) служащего на другую должность или на другую работу в пределах одной организации, а также при заключении с ним трудового договора о выполнении в свободное от основной работы время другой регулярной оплачиваемой работы у того же работодателя </a:t>
            </a:r>
            <a:r>
              <a:rPr lang="ru-RU" sz="15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(внутреннее совместительство).</a:t>
            </a:r>
            <a:endParaRPr lang="ru-RU" sz="15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0422" y="4421658"/>
            <a:ext cx="5020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с бывшим государственным (муниципальным) служащим трудового договора о выполнении им в свободное от основной работы время другой регулярной оплачиваемой работы у другого работодателя </a:t>
            </a:r>
            <a:r>
              <a:rPr lang="ru-RU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(внешнее совместительство)</a:t>
            </a:r>
            <a:r>
              <a:rPr lang="ru-RU" sz="16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влечет обязанность последнего сообщить о заключении трудового договора по совместительству представителю нанимателя (работодателю) по последнему месту его службы.</a:t>
            </a:r>
            <a:endPara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4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8434" y="181847"/>
            <a:ext cx="8255726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ПРОКУРАТУРА </a:t>
            </a:r>
            <a:r>
              <a:rPr lang="ru-RU" sz="2800" dirty="0" smtClean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БОРОВСКОГО </a:t>
            </a:r>
            <a:r>
              <a:rPr lang="ru-RU" sz="2800" dirty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РАЙОНА РАЗЪЯСНЯЕТ</a:t>
            </a:r>
            <a:r>
              <a:rPr lang="ru-RU" dirty="0">
                <a:latin typeface="Impact" panose="020B080603090205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: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E:\для просвещения\depositphotos_117807842-stock-illustration-corruption-bribe-dependent-on-th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37" y="1899081"/>
            <a:ext cx="4526757" cy="35954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5212080" y="862149"/>
            <a:ext cx="6779623" cy="579990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граждане, должностные лица и юридические лица -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либо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заказчики работ (услуг),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привлекли к трудовой деятельности на условиях трудового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либо к выполнению работ или оказанию услуг на условиях гражданско-правового договора бывшего государственного (муниципального) служащего с нарушением требований, предусмотренных Федеральным законом «О противодействии коррупции»;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(физические лица)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случае привлечения ими к трудовой деятельности на договорной основе иных физических лиц, являвшихся бывшими государственными (муниципальными) служащими (например, занимающиеся частной практикой нотариусы, адвокаты, учредившие адвокатские кабинеты, и др.).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лицо, осуществляющее предпринимательскую деятельность без образования юридического лица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несет административную ответственность как должностное лицо, в том числе в случае, когда дело об административном правонарушении возбуждено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утраты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данным лицом статуса индивидуального предпринимателя;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должностные лица организации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занимающие должность руководителя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уполномоченные на подписание трудового (гражданско-правового) договора со стороны работодателя, в том числе и в тех случаях, когда обязанность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соответствующего сообщения возложена на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 данной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7937" y="5708468"/>
            <a:ext cx="4526759" cy="9535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давности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привлечения </a:t>
            </a:r>
            <a:endParaRPr lang="ru-RU" sz="11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административной ответственности </a:t>
            </a:r>
            <a:endParaRPr lang="ru-RU" sz="11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лет</a:t>
            </a:r>
            <a:endParaRPr lang="ru-RU" sz="11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7939" y="862149"/>
            <a:ext cx="4526757" cy="8229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административных правонарушений, предусмотренных статьей 19.29 КоАП РФ,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44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Боровского района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84607"/>
            <a:ext cx="10515600" cy="2981506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ПРОТИВОДЕЙСТВИЮ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156" y="1690688"/>
            <a:ext cx="2481287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755</Words>
  <Application>Microsoft Office PowerPoint</Application>
  <PresentationFormat>Широкоэкранный</PresentationFormat>
  <Paragraphs>54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Impact</vt:lpstr>
      <vt:lpstr>Segoe UI</vt:lpstr>
      <vt:lpstr>Times New Roman</vt:lpstr>
      <vt:lpstr>Wingdings</vt:lpstr>
      <vt:lpstr>Тема Office</vt:lpstr>
      <vt:lpstr>Прокуратура  Боровского района</vt:lpstr>
      <vt:lpstr>КАЖДЫЙ РАБОТОДАТЕЛЬ ОБЯЗАН ЗНАТЬ!</vt:lpstr>
      <vt:lpstr>ПРАВИЛА СООБЩЕНИЯ РАБОТОДАТЕЛЕМ О ЗАКЛЮЧЕНИИ ТРУДОВОГО ИЛИ ГРАЖДАНСКО-ПРАВОВОГО ДОГОВОРА НА ВЫПОЛНЕНИЕ РАБОТ (ОКАЗАНИЕ УСЛУГ) С ГРАЖДАНИНОМ, ЗАМЕЩАВШИМ ДОЛЖНОСТИ ГОСУДАРСТВЕННОЙ ИЛИ МУНИЦИПАЛЬНОЙ СЛУЖБЫ, ПЕРЕЧЕНЬ КОТОРЫХ УСТАНАВЛИВАЕТСЯ НОРМАТИВНЫМИ ПРАВОВЫМИ АКТАМИ РОССИЙСКОЙ ФЕДЕРАЦИИ </vt:lpstr>
      <vt:lpstr>АДМИНИСТРАТИВНАЯ ОТВЕТСТВЕННОСТЬ ПО СТ. 19.29 КОДЕКСА ОБ АДМИНИСТРАТИВНЫХ ПРАВОНАРУШЕНИЯХ РОССИЙСКОЙ ФЕДЕРАЦИИ «НЕЗАКОННОЕ ПРИВЛЕЧЕНИЕ К ТРУДОВОЙ ДЕЯТЕЛЬНОСТИ ЛИБО К ВЫПОЛНЕНИЮ РАБОТ ИЛИ ОКАЗАНИЮ УСЛУГ ГОСУДАРСТВЕННОГО ИЛИ МУНИЦИПАЛЬНОГО СЛУЖАЩЕГО ЛИБО БЫВШЕГО ГОСУДАРСТВЕННОГО ИЛИ МУНИЦИПАЛЬНОГО СЛУЖАЩЕГО» </vt:lpstr>
      <vt:lpstr>Презентация PowerPoint</vt:lpstr>
      <vt:lpstr>Презентация PowerPoint</vt:lpstr>
      <vt:lpstr>Прокуратура Боровского района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Прокуратура  Боровского района</dc:title>
  <dc:creator>Admin</dc:creator>
  <cp:lastModifiedBy>Admin</cp:lastModifiedBy>
  <cp:revision>13</cp:revision>
  <dcterms:created xsi:type="dcterms:W3CDTF">2021-04-01T14:59:37Z</dcterms:created>
  <dcterms:modified xsi:type="dcterms:W3CDTF">2021-04-01T16:41:52Z</dcterms:modified>
</cp:coreProperties>
</file>